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17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5833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548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266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Intel Image Classification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Deep Learning Final Project – CNN, Transfer Learning, Fine-Tuning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7A83B05E-FA4A-9B9E-F47D-5D282265C7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664"/>
    </mc:Choice>
    <mc:Fallback xmlns="">
      <p:transition spd="slow" advTm="976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Problem Do We Solve?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7080" y="1590675"/>
            <a:ext cx="7855420" cy="46198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dirty="0"/>
              <a:t>We aim to classify aerial/satellite images of different land-use types from the Intel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dirty="0"/>
              <a:t> Image Classification dataset. The six classes are:</a:t>
            </a:r>
          </a:p>
          <a:p>
            <a:pPr>
              <a:lnSpc>
                <a:spcPct val="150000"/>
              </a:lnSpc>
            </a:pPr>
            <a:endParaRPr dirty="0"/>
          </a:p>
          <a:p>
            <a:pPr>
              <a:lnSpc>
                <a:spcPct val="150000"/>
              </a:lnSpc>
            </a:pPr>
            <a:r>
              <a:rPr dirty="0"/>
              <a:t>- Buildings</a:t>
            </a:r>
          </a:p>
          <a:p>
            <a:pPr>
              <a:lnSpc>
                <a:spcPct val="150000"/>
              </a:lnSpc>
            </a:pPr>
            <a:r>
              <a:rPr dirty="0"/>
              <a:t>- Forest</a:t>
            </a:r>
          </a:p>
          <a:p>
            <a:pPr>
              <a:lnSpc>
                <a:spcPct val="150000"/>
              </a:lnSpc>
            </a:pPr>
            <a:r>
              <a:rPr dirty="0"/>
              <a:t>- Glacier</a:t>
            </a:r>
          </a:p>
          <a:p>
            <a:pPr>
              <a:lnSpc>
                <a:spcPct val="150000"/>
              </a:lnSpc>
            </a:pPr>
            <a:r>
              <a:rPr dirty="0"/>
              <a:t>- Mountain</a:t>
            </a:r>
          </a:p>
          <a:p>
            <a:pPr>
              <a:lnSpc>
                <a:spcPct val="150000"/>
              </a:lnSpc>
            </a:pPr>
            <a:r>
              <a:rPr dirty="0"/>
              <a:t>- Sea</a:t>
            </a:r>
          </a:p>
          <a:p>
            <a:pPr>
              <a:lnSpc>
                <a:spcPct val="150000"/>
              </a:lnSpc>
            </a:pPr>
            <a:r>
              <a:rPr dirty="0"/>
              <a:t>- Street</a:t>
            </a:r>
          </a:p>
          <a:p>
            <a:pPr>
              <a:lnSpc>
                <a:spcPct val="150000"/>
              </a:lnSpc>
            </a:pPr>
            <a:endParaRPr dirty="0"/>
          </a:p>
          <a:p>
            <a:pPr>
              <a:lnSpc>
                <a:spcPct val="150000"/>
              </a:lnSpc>
            </a:pPr>
            <a:r>
              <a:rPr dirty="0"/>
              <a:t>This helps in automating satellite image analysis and land-use planning.</a:t>
            </a: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F6339CCD-69FC-2C39-E24D-23096C2743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693"/>
    </mc:Choice>
    <mc:Fallback xmlns="">
      <p:transition spd="slow" advTm="966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ML Methods Do We Use?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19150" y="1417638"/>
            <a:ext cx="5258299" cy="45243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dirty="0"/>
              <a:t>We experimented with four models:</a:t>
            </a:r>
          </a:p>
          <a:p>
            <a:pPr>
              <a:lnSpc>
                <a:spcPct val="150000"/>
              </a:lnSpc>
            </a:pPr>
            <a:r>
              <a:rPr dirty="0"/>
              <a:t>1. Baseline CNN model</a:t>
            </a:r>
          </a:p>
          <a:p>
            <a:pPr>
              <a:lnSpc>
                <a:spcPct val="150000"/>
              </a:lnSpc>
            </a:pPr>
            <a:r>
              <a:rPr dirty="0"/>
              <a:t>2. CNN with Early Stopping</a:t>
            </a:r>
          </a:p>
          <a:p>
            <a:pPr>
              <a:lnSpc>
                <a:spcPct val="150000"/>
              </a:lnSpc>
            </a:pPr>
            <a:r>
              <a:rPr dirty="0"/>
              <a:t>3. Transfer Learning using MobileNetV2 (frozen layers)</a:t>
            </a:r>
          </a:p>
          <a:p>
            <a:pPr>
              <a:lnSpc>
                <a:spcPct val="150000"/>
              </a:lnSpc>
            </a:pPr>
            <a:r>
              <a:rPr dirty="0"/>
              <a:t>4. Fine-tuned MobileNetV2 (unfrozen top layers)</a:t>
            </a:r>
          </a:p>
          <a:p>
            <a:pPr>
              <a:lnSpc>
                <a:spcPct val="150000"/>
              </a:lnSpc>
            </a:pPr>
            <a:endParaRPr dirty="0"/>
          </a:p>
          <a:p>
            <a:pPr>
              <a:lnSpc>
                <a:spcPct val="150000"/>
              </a:lnSpc>
            </a:pPr>
            <a:r>
              <a:rPr dirty="0"/>
              <a:t>Techniques used:</a:t>
            </a:r>
          </a:p>
          <a:p>
            <a:pPr>
              <a:lnSpc>
                <a:spcPct val="150000"/>
              </a:lnSpc>
            </a:pPr>
            <a:r>
              <a:rPr dirty="0"/>
              <a:t>- Data Augmentation</a:t>
            </a:r>
          </a:p>
          <a:p>
            <a:pPr>
              <a:lnSpc>
                <a:spcPct val="150000"/>
              </a:lnSpc>
            </a:pPr>
            <a:r>
              <a:rPr dirty="0"/>
              <a:t>- Dropout Regularization</a:t>
            </a:r>
          </a:p>
          <a:p>
            <a:pPr>
              <a:lnSpc>
                <a:spcPct val="150000"/>
              </a:lnSpc>
            </a:pPr>
            <a:r>
              <a:rPr dirty="0"/>
              <a:t>- Learning Rate Adjustment</a:t>
            </a:r>
          </a:p>
          <a:p>
            <a:endParaRPr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369AD042-F752-188A-9A18-D785FAB27B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144"/>
    </mc:Choice>
    <mc:Fallback xmlns="">
      <p:transition spd="slow" advTm="126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Model Comparison: Validation Accuracy</a:t>
            </a:r>
          </a:p>
        </p:txBody>
      </p:sp>
      <p:pic>
        <p:nvPicPr>
          <p:cNvPr id="3" name="Picture 2" descr="final_accuracy_comparison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1573530"/>
            <a:ext cx="7315200" cy="4389120"/>
          </a:xfrm>
          <a:prstGeom prst="rect">
            <a:avLst/>
          </a:prstGeom>
        </p:spPr>
      </p:pic>
      <p:pic>
        <p:nvPicPr>
          <p:cNvPr id="6" name="Audio 5">
            <a:extLst>
              <a:ext uri="{FF2B5EF4-FFF2-40B4-BE49-F238E27FC236}">
                <a16:creationId xmlns:a16="http://schemas.microsoft.com/office/drawing/2014/main" id="{9A8BEE65-A15E-3100-A87C-76BB66F595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602"/>
    </mc:Choice>
    <mc:Fallback xmlns="">
      <p:transition spd="slow" advTm="106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Comparison Table</a:t>
            </a:r>
            <a:endParaRPr dirty="0"/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221770E4-60EB-4095-260A-D902EC75EC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275" y="2549525"/>
            <a:ext cx="7772400" cy="1896509"/>
          </a:xfrm>
          <a:prstGeom prst="rect">
            <a:avLst/>
          </a:prstGeom>
        </p:spPr>
      </p:pic>
      <p:pic>
        <p:nvPicPr>
          <p:cNvPr id="8" name="Audio 7">
            <a:extLst>
              <a:ext uri="{FF2B5EF4-FFF2-40B4-BE49-F238E27FC236}">
                <a16:creationId xmlns:a16="http://schemas.microsoft.com/office/drawing/2014/main" id="{6173CFCD-665C-51E3-ADC5-37DEB48062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898"/>
    </mc:Choice>
    <mc:Fallback xmlns="">
      <p:transition spd="slow" advTm="89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Takeaways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• Transfer Learning (MobileNetV2) significantly improved validation accuracy and generalization.</a:t>
            </a:r>
          </a:p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• Fine-tuning unlocked best performance (89% acc, 0.32 loss) by adapting pretrained features.</a:t>
            </a:r>
          </a:p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• Validation curves showed healthy generalization, minimal overfitting.</a:t>
            </a:r>
          </a:p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• Baseline (from scratch) plateaued early due to weak feature extraction.</a:t>
            </a:r>
          </a:p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• Early Stopping may limit full learning potential.</a:t>
            </a:r>
          </a:p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• Frozen Transfer Learning limited adaptability.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2A67DD28-C178-6C59-120D-879C4F84BE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621"/>
    </mc:Choice>
    <mc:Fallback xmlns="">
      <p:transition spd="slow" advTm="125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8A841-87E8-A26B-C8AD-FFFAD50CE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3731E-3D5D-8B49-85F8-DBA4CE5EC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10711"/>
            <a:ext cx="8229600" cy="452596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– Use stronger data augmentation.</a:t>
            </a:r>
          </a:p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– Apply gradual unfreezing (layer-wise fine-tuning).</a:t>
            </a:r>
          </a:p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– Explore better schedulers (e.g., cosine annealing).</a:t>
            </a:r>
          </a:p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– Try deeper/wider architectures (</a:t>
            </a:r>
            <a:r>
              <a:rPr lang="en-US" dirty="0" err="1"/>
              <a:t>EfficientNet</a:t>
            </a:r>
            <a:r>
              <a:rPr lang="en-US" dirty="0"/>
              <a:t>, </a:t>
            </a:r>
            <a:r>
              <a:rPr lang="en-US" dirty="0" err="1"/>
              <a:t>ResNet</a:t>
            </a:r>
            <a:r>
              <a:rPr lang="en-US" dirty="0"/>
              <a:t>).</a:t>
            </a:r>
          </a:p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– Apply k-fold CV or model </a:t>
            </a:r>
            <a:r>
              <a:rPr lang="en-US" dirty="0" err="1"/>
              <a:t>ensembling</a:t>
            </a:r>
            <a:r>
              <a:rPr lang="en-US" dirty="0"/>
              <a:t>.</a:t>
            </a:r>
          </a:p>
          <a:p>
            <a:pPr marL="0" indent="0">
              <a:lnSpc>
                <a:spcPct val="150000"/>
              </a:lnSpc>
              <a:buNone/>
              <a:defRPr sz="1800"/>
            </a:pPr>
            <a:r>
              <a:rPr lang="en-US" dirty="0"/>
              <a:t>• Balanced use of pretrained knowledge and dataset-specific tuning yields best results.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81AD3013-D4FE-5400-A408-3E67EA5491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7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112"/>
    </mc:Choice>
    <mc:Fallback xmlns="">
      <p:transition spd="slow" advTm="146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265</Words>
  <Application>Microsoft Macintosh PowerPoint</Application>
  <PresentationFormat>On-screen Show (4:3)</PresentationFormat>
  <Paragraphs>41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Intel Image Classification</vt:lpstr>
      <vt:lpstr>What Problem Do We Solve?</vt:lpstr>
      <vt:lpstr>What ML Methods Do We Use?</vt:lpstr>
      <vt:lpstr>Model Comparison: Validation Accuracy</vt:lpstr>
      <vt:lpstr>Overall Comparison Table</vt:lpstr>
      <vt:lpstr>Conclusion &amp; Takeaways</vt:lpstr>
      <vt:lpstr>Suggestions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Kai Wu</cp:lastModifiedBy>
  <cp:revision>5</cp:revision>
  <dcterms:created xsi:type="dcterms:W3CDTF">2013-01-27T09:14:16Z</dcterms:created>
  <dcterms:modified xsi:type="dcterms:W3CDTF">2025-07-29T21:12:36Z</dcterms:modified>
  <cp:category/>
</cp:coreProperties>
</file>

<file path=docProps/thumbnail.jpeg>
</file>